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ropbox\Jon\Woore%20NPT\Short%20questionnaire%20results%20Dec%202016%20Repli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ropbox\Jon\Woore%20NPT\Short%20questionnaire%20results%20Dec%202016%20Repli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ropbox\Jon\Woore%20NPT\Short%20questionnaire%20results%20Dec%202016%20Repli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Admin\Dropbox\Jon\Woore%20NPT\Short%20questionnaire%20results%20Dec%202016%20Replie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Admin\Dropbox\Jon\Woore%20NPT\Short%20questionnaire%20results%20Dec%202016%20Replies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Admin\Dropbox\Jon\Woore%20NPT\Short%20questionnaire%20results%20Dec%202016%20Replies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Admin\Dropbox\Jon\Woore%20NPT\Short%20questionnaire%20results%20Dec%202016%20Repli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GB" sz="3200" dirty="0">
                <a:solidFill>
                  <a:schemeClr val="tx1"/>
                </a:solidFill>
              </a:rPr>
              <a:t>Question 1 - Importance</a:t>
            </a:r>
            <a:r>
              <a:rPr lang="en-GB" sz="3200" baseline="0" dirty="0">
                <a:solidFill>
                  <a:schemeClr val="tx1"/>
                </a:solidFill>
              </a:rPr>
              <a:t> of </a:t>
            </a:r>
            <a:r>
              <a:rPr lang="en-GB" sz="3200" baseline="0" dirty="0" smtClean="0">
                <a:solidFill>
                  <a:schemeClr val="tx1"/>
                </a:solidFill>
              </a:rPr>
              <a:t>Issues</a:t>
            </a:r>
          </a:p>
          <a:p>
            <a:pPr>
              <a:defRPr sz="3200">
                <a:solidFill>
                  <a:schemeClr val="tx1"/>
                </a:solidFill>
              </a:defRPr>
            </a:pPr>
            <a:r>
              <a:rPr lang="en-GB" sz="3200" baseline="0" dirty="0" smtClean="0">
                <a:solidFill>
                  <a:schemeClr val="tx1"/>
                </a:solidFill>
              </a:rPr>
              <a:t>Scored: </a:t>
            </a:r>
            <a:r>
              <a:rPr lang="en-GB" sz="3200" baseline="0" dirty="0" smtClean="0">
                <a:solidFill>
                  <a:schemeClr val="tx1"/>
                </a:solidFill>
              </a:rPr>
              <a:t>1 Low; 5 High</a:t>
            </a:r>
            <a:endParaRPr lang="en-GB" sz="320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689413823272092"/>
          <c:y val="0.15764814814814812"/>
          <c:w val="0.81246347331583557"/>
          <c:h val="0.7822099737532808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1'!$B$2:$H$2</c:f>
              <c:strCache>
                <c:ptCount val="7"/>
                <c:pt idx="0">
                  <c:v>Housing</c:v>
                </c:pt>
                <c:pt idx="1">
                  <c:v>Jobs</c:v>
                </c:pt>
                <c:pt idx="2">
                  <c:v>Village Centre</c:v>
                </c:pt>
                <c:pt idx="3">
                  <c:v>Leisure Etc</c:v>
                </c:pt>
                <c:pt idx="4">
                  <c:v>Nat. Environment</c:v>
                </c:pt>
                <c:pt idx="5">
                  <c:v>Historic/trad env</c:v>
                </c:pt>
                <c:pt idx="6">
                  <c:v>Infrastructure</c:v>
                </c:pt>
              </c:strCache>
            </c:strRef>
          </c:cat>
          <c:val>
            <c:numRef>
              <c:f>'Question 1'!$B$3:$H$3</c:f>
              <c:numCache>
                <c:formatCode>0.00</c:formatCode>
                <c:ptCount val="7"/>
                <c:pt idx="0">
                  <c:v>3.3214285714285716</c:v>
                </c:pt>
                <c:pt idx="1">
                  <c:v>2.5833333333333335</c:v>
                </c:pt>
                <c:pt idx="2">
                  <c:v>4.2321428571428568</c:v>
                </c:pt>
                <c:pt idx="3">
                  <c:v>3.9464285714285716</c:v>
                </c:pt>
                <c:pt idx="4">
                  <c:v>4.3988095238095237</c:v>
                </c:pt>
                <c:pt idx="5">
                  <c:v>3.8988095238095237</c:v>
                </c:pt>
                <c:pt idx="6">
                  <c:v>4.6130952380952381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D9-465F-9DEB-C5B4AF994F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666088224"/>
        <c:axId val="666082400"/>
      </c:barChart>
      <c:catAx>
        <c:axId val="666088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6082400"/>
        <c:crosses val="autoZero"/>
        <c:auto val="1"/>
        <c:lblAlgn val="ctr"/>
        <c:lblOffset val="100"/>
        <c:noMultiLvlLbl val="0"/>
      </c:catAx>
      <c:valAx>
        <c:axId val="666082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6088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3200"/>
              <a:t>Question 2:</a:t>
            </a:r>
            <a:r>
              <a:rPr lang="en-GB" sz="3200" baseline="0"/>
              <a:t> What do you like about the Parish?</a:t>
            </a:r>
            <a:endParaRPr lang="en-GB" sz="32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FD1-44B6-BA6E-AA1F1933DF1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FD1-44B6-BA6E-AA1F1933DF1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FD1-44B6-BA6E-AA1F1933DF1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FD1-44B6-BA6E-AA1F1933DF1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FD1-44B6-BA6E-AA1F1933DF1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'Question 2'!$A$2:$A$6</c:f>
              <c:strCache>
                <c:ptCount val="5"/>
                <c:pt idx="0">
                  <c:v>Rural environment</c:v>
                </c:pt>
                <c:pt idx="1">
                  <c:v>Amenities</c:v>
                </c:pt>
                <c:pt idx="2">
                  <c:v>Community</c:v>
                </c:pt>
                <c:pt idx="3">
                  <c:v>Crime free</c:v>
                </c:pt>
                <c:pt idx="4">
                  <c:v>No answer</c:v>
                </c:pt>
              </c:strCache>
            </c:strRef>
          </c:cat>
          <c:val>
            <c:numRef>
              <c:f>'Question 2'!$B$2:$B$6</c:f>
              <c:numCache>
                <c:formatCode>General</c:formatCode>
                <c:ptCount val="5"/>
                <c:pt idx="0">
                  <c:v>85</c:v>
                </c:pt>
                <c:pt idx="1">
                  <c:v>40</c:v>
                </c:pt>
                <c:pt idx="2">
                  <c:v>31</c:v>
                </c:pt>
                <c:pt idx="3">
                  <c:v>2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FD1-44B6-BA6E-AA1F1933DF11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AFD1-44B6-BA6E-AA1F1933DF1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AFD1-44B6-BA6E-AA1F1933DF1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AFD1-44B6-BA6E-AA1F1933DF1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AFD1-44B6-BA6E-AA1F1933DF1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AFD1-44B6-BA6E-AA1F1933DF1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'Question 2'!$A$2:$A$6</c:f>
              <c:strCache>
                <c:ptCount val="5"/>
                <c:pt idx="0">
                  <c:v>Rural environment</c:v>
                </c:pt>
                <c:pt idx="1">
                  <c:v>Amenities</c:v>
                </c:pt>
                <c:pt idx="2">
                  <c:v>Community</c:v>
                </c:pt>
                <c:pt idx="3">
                  <c:v>Crime free</c:v>
                </c:pt>
                <c:pt idx="4">
                  <c:v>No answer</c:v>
                </c:pt>
              </c:strCache>
            </c:strRef>
          </c:cat>
          <c:val>
            <c:numRef>
              <c:f>'Question 2'!$C$2:$C$6</c:f>
              <c:numCache>
                <c:formatCode>0.0%</c:formatCode>
                <c:ptCount val="5"/>
                <c:pt idx="0">
                  <c:v>0.50595238095238093</c:v>
                </c:pt>
                <c:pt idx="1">
                  <c:v>0.23809523809523808</c:v>
                </c:pt>
                <c:pt idx="2">
                  <c:v>0.18452380952380953</c:v>
                </c:pt>
                <c:pt idx="3">
                  <c:v>1.1904761904761904E-2</c:v>
                </c:pt>
                <c:pt idx="4">
                  <c:v>5.9523809523809521E-2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AFD1-44B6-BA6E-AA1F1933DF1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/>
              <a:t>Question</a:t>
            </a:r>
            <a:r>
              <a:rPr lang="en-GB" sz="2800" baseline="0"/>
              <a:t> 3 - What do you dislike about the parish</a:t>
            </a:r>
            <a:endParaRPr lang="en-GB" sz="28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8BE7-448F-8B42-83B9A255946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8BE7-448F-8B42-83B9A255946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8BE7-448F-8B42-83B9A255946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8BE7-448F-8B42-83B9A255946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8BE7-448F-8B42-83B9A255946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8BE7-448F-8B42-83B9A255946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8BE7-448F-8B42-83B9A255946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BE7-448F-8B42-83B9A255946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BE7-448F-8B42-83B9A255946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BE7-448F-8B42-83B9A2559468}"/>
                </c:ext>
              </c:extLst>
            </c:dLbl>
            <c:dLbl>
              <c:idx val="3"/>
              <c:layout>
                <c:manualLayout>
                  <c:x val="0"/>
                  <c:y val="7.22222222222220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BE7-448F-8B42-83B9A2559468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8BE7-448F-8B42-83B9A2559468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8BE7-448F-8B42-83B9A2559468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8BE7-448F-8B42-83B9A25594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'Question 3'!$A$16:$A$22</c:f>
              <c:strCache>
                <c:ptCount val="7"/>
                <c:pt idx="0">
                  <c:v>Housing Numbers</c:v>
                </c:pt>
                <c:pt idx="1">
                  <c:v>Amenities</c:v>
                </c:pt>
                <c:pt idx="2">
                  <c:v>Traffic Problems, speed etc</c:v>
                </c:pt>
                <c:pt idx="3">
                  <c:v>Lack of Public Transport</c:v>
                </c:pt>
                <c:pt idx="4">
                  <c:v>Lack of Community feeling</c:v>
                </c:pt>
                <c:pt idx="5">
                  <c:v>Infrastructure</c:v>
                </c:pt>
                <c:pt idx="6">
                  <c:v>Others &lt; 5%</c:v>
                </c:pt>
              </c:strCache>
            </c:strRef>
          </c:cat>
          <c:val>
            <c:numRef>
              <c:f>'Question 3'!$B$16:$B$22</c:f>
              <c:numCache>
                <c:formatCode>General</c:formatCode>
                <c:ptCount val="7"/>
                <c:pt idx="0">
                  <c:v>51</c:v>
                </c:pt>
                <c:pt idx="1">
                  <c:v>44</c:v>
                </c:pt>
                <c:pt idx="2">
                  <c:v>60</c:v>
                </c:pt>
                <c:pt idx="3">
                  <c:v>36</c:v>
                </c:pt>
                <c:pt idx="4">
                  <c:v>19</c:v>
                </c:pt>
                <c:pt idx="5">
                  <c:v>18</c:v>
                </c:pt>
                <c:pt idx="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BE7-448F-8B42-83B9A2559468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3200"/>
              <a:t>Quesiton 4: What are the main Threats to the future of parish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C3EC-42BD-B04E-CF41CB601B3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C3EC-42BD-B04E-CF41CB601B3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C3EC-42BD-B04E-CF41CB601B3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C3EC-42BD-B04E-CF41CB601B3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C3EC-42BD-B04E-CF41CB601B3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C3EC-42BD-B04E-CF41CB601B3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C3EC-42BD-B04E-CF41CB601B36}"/>
                </c:ext>
              </c:extLst>
            </c:dLbl>
            <c:dLbl>
              <c:idx val="1"/>
              <c:layout>
                <c:manualLayout>
                  <c:x val="-0.2106481481481482"/>
                  <c:y val="-1.06100795755969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3EC-42BD-B04E-CF41CB601B36}"/>
                </c:ext>
              </c:extLst>
            </c:dLbl>
            <c:dLbl>
              <c:idx val="2"/>
              <c:layout>
                <c:manualLayout>
                  <c:x val="0"/>
                  <c:y val="4.25925988032369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3EC-42BD-B04E-CF41CB601B36}"/>
                </c:ext>
              </c:extLst>
            </c:dLbl>
            <c:dLbl>
              <c:idx val="3"/>
              <c:layout>
                <c:manualLayout>
                  <c:x val="0"/>
                  <c:y val="-3.59294307275343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384712598978384"/>
                      <c:h val="0.178870396452376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3EC-42BD-B04E-CF41CB601B36}"/>
                </c:ext>
              </c:extLst>
            </c:dLbl>
            <c:dLbl>
              <c:idx val="4"/>
              <c:layout>
                <c:manualLayout>
                  <c:x val="0"/>
                  <c:y val="-0.156086053672507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3EC-42BD-B04E-CF41CB601B36}"/>
                </c:ext>
              </c:extLst>
            </c:dLbl>
            <c:dLbl>
              <c:idx val="5"/>
              <c:layout>
                <c:manualLayout>
                  <c:x val="6.3189335948741557E-2"/>
                  <c:y val="-2.40740775844382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3EC-42BD-B04E-CF41CB601B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'Question 4'!$A$20:$A$25</c:f>
              <c:strCache>
                <c:ptCount val="6"/>
                <c:pt idx="0">
                  <c:v>Unsustainable and over-development</c:v>
                </c:pt>
                <c:pt idx="1">
                  <c:v>Lack of Infrastructure to support growth</c:v>
                </c:pt>
                <c:pt idx="2">
                  <c:v>Increase in traffic</c:v>
                </c:pt>
                <c:pt idx="3">
                  <c:v>Lack of Amenities to support growth</c:v>
                </c:pt>
                <c:pt idx="4">
                  <c:v>Lack of affordable housing</c:v>
                </c:pt>
                <c:pt idx="5">
                  <c:v>Others less than 3%</c:v>
                </c:pt>
              </c:strCache>
            </c:strRef>
          </c:cat>
          <c:val>
            <c:numRef>
              <c:f>'Question 4'!$B$20:$B$25</c:f>
              <c:numCache>
                <c:formatCode>_-* #,##0_-;\-* #,##0_-;_-* "-"??_-;_-@_-</c:formatCode>
                <c:ptCount val="6"/>
                <c:pt idx="0">
                  <c:v>80</c:v>
                </c:pt>
                <c:pt idx="1">
                  <c:v>43</c:v>
                </c:pt>
                <c:pt idx="2">
                  <c:v>25</c:v>
                </c:pt>
                <c:pt idx="3">
                  <c:v>8</c:v>
                </c:pt>
                <c:pt idx="4">
                  <c:v>6</c:v>
                </c:pt>
                <c:pt idx="5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3EC-42BD-B04E-CF41CB601B36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3200"/>
              <a:t>Question 5: Vision for 2036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B1F9-44BF-9E7D-6AF0C809FDE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B1F9-44BF-9E7D-6AF0C809FDE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B1F9-44BF-9E7D-6AF0C809FDE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B1F9-44BF-9E7D-6AF0C809FDE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B1F9-44BF-9E7D-6AF0C809FDE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B1F9-44BF-9E7D-6AF0C809FDE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B1F9-44BF-9E7D-6AF0C809FDE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B1F9-44BF-9E7D-6AF0C809FDE5}"/>
              </c:ext>
            </c:extLst>
          </c:dPt>
          <c:dLbls>
            <c:dLbl>
              <c:idx val="0"/>
              <c:layout>
                <c:manualLayout>
                  <c:x val="0.1849952307450563"/>
                  <c:y val="9.259259259259258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1F9-44BF-9E7D-6AF0C809FDE5}"/>
                </c:ext>
              </c:extLst>
            </c:dLbl>
            <c:dLbl>
              <c:idx val="1"/>
              <c:layout>
                <c:manualLayout>
                  <c:x val="-9.6213902155062572E-17"/>
                  <c:y val="1.48148148148148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1F9-44BF-9E7D-6AF0C809FDE5}"/>
                </c:ext>
              </c:extLst>
            </c:dLbl>
            <c:dLbl>
              <c:idx val="2"/>
              <c:layout>
                <c:manualLayout>
                  <c:x val="-6.2893081761006293E-3"/>
                  <c:y val="8.48806366047744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1F9-44BF-9E7D-6AF0C809FDE5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B1F9-44BF-9E7D-6AF0C809FDE5}"/>
                </c:ext>
              </c:extLst>
            </c:dLbl>
            <c:dLbl>
              <c:idx val="4"/>
              <c:layout>
                <c:manualLayout>
                  <c:x val="-3.1488549914052172E-2"/>
                  <c:y val="0.112037037037037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27320821318079"/>
                      <c:h val="0.14640740740740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B1F9-44BF-9E7D-6AF0C809FDE5}"/>
                </c:ext>
              </c:extLst>
            </c:dLbl>
            <c:dLbl>
              <c:idx val="5"/>
              <c:layout>
                <c:manualLayout>
                  <c:x val="0"/>
                  <c:y val="-2.38726790450928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1F9-44BF-9E7D-6AF0C809FDE5}"/>
                </c:ext>
              </c:extLst>
            </c:dLbl>
            <c:dLbl>
              <c:idx val="6"/>
              <c:layout>
                <c:manualLayout>
                  <c:x val="-4.1984733218736227E-2"/>
                  <c:y val="-0.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1F9-44BF-9E7D-6AF0C809FDE5}"/>
                </c:ext>
              </c:extLst>
            </c:dLbl>
            <c:dLbl>
              <c:idx val="7"/>
              <c:layout>
                <c:manualLayout>
                  <c:x val="4.3296756131821684E-2"/>
                  <c:y val="-1.85185185185185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B1F9-44BF-9E7D-6AF0C809FD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'Question 5'!$A$19:$A$26</c:f>
              <c:strCache>
                <c:ptCount val="8"/>
                <c:pt idx="0">
                  <c:v>Little extra housing, small developments, with infrastructure to support it</c:v>
                </c:pt>
                <c:pt idx="1">
                  <c:v>Thriving community, busy pub, more activities - e.g. like Audlem</c:v>
                </c:pt>
                <c:pt idx="2">
                  <c:v>More amenities for children, young people &amp; adults</c:v>
                </c:pt>
                <c:pt idx="3">
                  <c:v>Retain present rural character</c:v>
                </c:pt>
                <c:pt idx="4">
                  <c:v>More public transport</c:v>
                </c:pt>
                <c:pt idx="5">
                  <c:v>Better infrastructure (roads, footpaths, broadband etc)</c:v>
                </c:pt>
                <c:pt idx="6">
                  <c:v>No answer</c:v>
                </c:pt>
                <c:pt idx="7">
                  <c:v>Others less than 10%</c:v>
                </c:pt>
              </c:strCache>
            </c:strRef>
          </c:cat>
          <c:val>
            <c:numRef>
              <c:f>'Question 5'!$B$19:$B$26</c:f>
              <c:numCache>
                <c:formatCode>General</c:formatCode>
                <c:ptCount val="8"/>
                <c:pt idx="0">
                  <c:v>24</c:v>
                </c:pt>
                <c:pt idx="1">
                  <c:v>37</c:v>
                </c:pt>
                <c:pt idx="2">
                  <c:v>39</c:v>
                </c:pt>
                <c:pt idx="3">
                  <c:v>65</c:v>
                </c:pt>
                <c:pt idx="4">
                  <c:v>18</c:v>
                </c:pt>
                <c:pt idx="5">
                  <c:v>20</c:v>
                </c:pt>
                <c:pt idx="6">
                  <c:v>17</c:v>
                </c:pt>
                <c:pt idx="7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1F9-44BF-9E7D-6AF0C809FDE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3200"/>
              <a:t>Question 6: Type of development</a:t>
            </a:r>
            <a:r>
              <a:rPr lang="en-GB" sz="3200" baseline="0"/>
              <a:t> supported</a:t>
            </a:r>
            <a:endParaRPr lang="en-GB" sz="32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5C24-41D6-87F0-0FC4E5A571D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5C24-41D6-87F0-0FC4E5A571D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5C24-41D6-87F0-0FC4E5A571D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5C24-41D6-87F0-0FC4E5A571D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5C24-41D6-87F0-0FC4E5A571D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5C24-41D6-87F0-0FC4E5A571D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5C24-41D6-87F0-0FC4E5A571DE}"/>
              </c:ext>
            </c:extLst>
          </c:dPt>
          <c:dLbls>
            <c:dLbl>
              <c:idx val="0"/>
              <c:layout>
                <c:manualLayout>
                  <c:x val="8.0064128581865415E-2"/>
                  <c:y val="5.82191780821917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568698758016074"/>
                      <c:h val="0.248065203322187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C24-41D6-87F0-0FC4E5A571DE}"/>
                </c:ext>
              </c:extLst>
            </c:dLbl>
            <c:dLbl>
              <c:idx val="1"/>
              <c:layout>
                <c:manualLayout>
                  <c:x val="-9.5124691691369426E-17"/>
                  <c:y val="-9.25925925925925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C24-41D6-87F0-0FC4E5A571DE}"/>
                </c:ext>
              </c:extLst>
            </c:dLbl>
            <c:dLbl>
              <c:idx val="2"/>
              <c:layout>
                <c:manualLayout>
                  <c:x val="-4.8543262913351608E-3"/>
                  <c:y val="7.17655293088362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273203993830669"/>
                      <c:h val="0.177465753424657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C24-41D6-87F0-0FC4E5A571DE}"/>
                </c:ext>
              </c:extLst>
            </c:dLbl>
            <c:dLbl>
              <c:idx val="3"/>
              <c:layout>
                <c:manualLayout>
                  <c:x val="-9.4693400622743576E-2"/>
                  <c:y val="7.77777777777777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C24-41D6-87F0-0FC4E5A571DE}"/>
                </c:ext>
              </c:extLst>
            </c:dLbl>
            <c:dLbl>
              <c:idx val="4"/>
              <c:layout>
                <c:manualLayout>
                  <c:x val="-0.10721649484536082"/>
                  <c:y val="-1.36986301369863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C24-41D6-87F0-0FC4E5A571DE}"/>
                </c:ext>
              </c:extLst>
            </c:dLbl>
            <c:dLbl>
              <c:idx val="5"/>
              <c:layout>
                <c:manualLayout>
                  <c:x val="8.6067731673772807E-4"/>
                  <c:y val="-0.2531456692913385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446399870119327"/>
                      <c:h val="0.219263833459173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5C24-41D6-87F0-0FC4E5A571DE}"/>
                </c:ext>
              </c:extLst>
            </c:dLbl>
            <c:dLbl>
              <c:idx val="6"/>
              <c:layout>
                <c:manualLayout>
                  <c:x val="2.268041237113402E-2"/>
                  <c:y val="1.5696165708517799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5C24-41D6-87F0-0FC4E5A571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'Question 6'!$A$20:$A$26</c:f>
              <c:strCache>
                <c:ptCount val="7"/>
                <c:pt idx="0">
                  <c:v>Small housing projects, contributing to community &amp; to school numbers/infrastructure</c:v>
                </c:pt>
                <c:pt idx="1">
                  <c:v>More low cost housing for young &amp; old people</c:v>
                </c:pt>
                <c:pt idx="2">
                  <c:v>Swimming pool/gym, sports field &amp; facilities</c:v>
                </c:pt>
                <c:pt idx="3">
                  <c:v>Cafe/improved &amp; extra shops</c:v>
                </c:pt>
                <c:pt idx="4">
                  <c:v>Small businesses with necessary infrastructure</c:v>
                </c:pt>
                <c:pt idx="5">
                  <c:v>Improved infrastructure (particularly public transport &amp; medical)</c:v>
                </c:pt>
                <c:pt idx="6">
                  <c:v>Other less than 10%</c:v>
                </c:pt>
              </c:strCache>
            </c:strRef>
          </c:cat>
          <c:val>
            <c:numRef>
              <c:f>'Question 6'!$B$20:$B$26</c:f>
              <c:numCache>
                <c:formatCode>General</c:formatCode>
                <c:ptCount val="7"/>
                <c:pt idx="0">
                  <c:v>46</c:v>
                </c:pt>
                <c:pt idx="1">
                  <c:v>39</c:v>
                </c:pt>
                <c:pt idx="2">
                  <c:v>17</c:v>
                </c:pt>
                <c:pt idx="3">
                  <c:v>20</c:v>
                </c:pt>
                <c:pt idx="4">
                  <c:v>65</c:v>
                </c:pt>
                <c:pt idx="5">
                  <c:v>54</c:v>
                </c:pt>
                <c:pt idx="6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C24-41D6-87F0-0FC4E5A571D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/>
              <a:t>Question 7: type of development objected</a:t>
            </a:r>
            <a:r>
              <a:rPr lang="en-US" sz="3200" baseline="0"/>
              <a:t> to</a:t>
            </a:r>
            <a:endParaRPr lang="en-US" sz="32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3E5F-486F-A5DB-603620AAC1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3E5F-486F-A5DB-603620AAC1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3E5F-486F-A5DB-603620AAC1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3E5F-486F-A5DB-603620AAC1C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3E5F-486F-A5DB-603620AAC1C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3E5F-486F-A5DB-603620AAC1C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3E5F-486F-A5DB-603620AAC1C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3E5F-486F-A5DB-603620AAC1C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3E5F-486F-A5DB-603620AAC1CC}"/>
                </c:ext>
              </c:extLst>
            </c:dLbl>
            <c:dLbl>
              <c:idx val="3"/>
              <c:layout>
                <c:manualLayout>
                  <c:x val="0"/>
                  <c:y val="0.181481481481481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E5F-486F-A5DB-603620AAC1CC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3E5F-486F-A5DB-603620AAC1CC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3E5F-486F-A5DB-603620AAC1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'Question 7'!$A$18:$A$23</c:f>
              <c:strCache>
                <c:ptCount val="6"/>
                <c:pt idx="0">
                  <c:v>Large ones (with no thought for what makes living here good)</c:v>
                </c:pt>
                <c:pt idx="1">
                  <c:v>High cost housing</c:v>
                </c:pt>
                <c:pt idx="2">
                  <c:v>Any housing</c:v>
                </c:pt>
                <c:pt idx="3">
                  <c:v>Industry or business expansion</c:v>
                </c:pt>
                <c:pt idx="4">
                  <c:v>Greenfield development/historical sites</c:v>
                </c:pt>
                <c:pt idx="5">
                  <c:v>Others less than 5%</c:v>
                </c:pt>
              </c:strCache>
            </c:strRef>
          </c:cat>
          <c:val>
            <c:numRef>
              <c:f>'Question 7'!$B$18:$B$23</c:f>
              <c:numCache>
                <c:formatCode>General</c:formatCode>
                <c:ptCount val="6"/>
                <c:pt idx="0">
                  <c:v>75</c:v>
                </c:pt>
                <c:pt idx="1">
                  <c:v>15</c:v>
                </c:pt>
                <c:pt idx="2">
                  <c:v>48</c:v>
                </c:pt>
                <c:pt idx="3">
                  <c:v>34</c:v>
                </c:pt>
                <c:pt idx="4">
                  <c:v>12</c:v>
                </c:pt>
                <c:pt idx="5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E5F-486F-A5DB-603620AAC1CC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888-6568-43C8-BA2B-C86F2E377540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82FC-4F9D-4049-A1AD-C30F427F7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323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888-6568-43C8-BA2B-C86F2E377540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82FC-4F9D-4049-A1AD-C30F427F7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47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888-6568-43C8-BA2B-C86F2E377540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82FC-4F9D-4049-A1AD-C30F427F7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659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888-6568-43C8-BA2B-C86F2E377540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82FC-4F9D-4049-A1AD-C30F427F7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721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888-6568-43C8-BA2B-C86F2E377540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82FC-4F9D-4049-A1AD-C30F427F7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93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888-6568-43C8-BA2B-C86F2E377540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82FC-4F9D-4049-A1AD-C30F427F7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226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888-6568-43C8-BA2B-C86F2E377540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82FC-4F9D-4049-A1AD-C30F427F7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228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888-6568-43C8-BA2B-C86F2E377540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82FC-4F9D-4049-A1AD-C30F427F7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97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888-6568-43C8-BA2B-C86F2E377540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82FC-4F9D-4049-A1AD-C30F427F7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04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888-6568-43C8-BA2B-C86F2E377540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82FC-4F9D-4049-A1AD-C30F427F7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81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A888-6568-43C8-BA2B-C86F2E377540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982FC-4F9D-4049-A1AD-C30F427F7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143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DA888-6568-43C8-BA2B-C86F2E377540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982FC-4F9D-4049-A1AD-C30F427F7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97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1110597"/>
              </p:ext>
            </p:extLst>
          </p:nvPr>
        </p:nvGraphicFramePr>
        <p:xfrm>
          <a:off x="1533236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0618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1984107"/>
              </p:ext>
            </p:extLst>
          </p:nvPr>
        </p:nvGraphicFramePr>
        <p:xfrm>
          <a:off x="1366983" y="0"/>
          <a:ext cx="952269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7210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7300026"/>
              </p:ext>
            </p:extLst>
          </p:nvPr>
        </p:nvGraphicFramePr>
        <p:xfrm>
          <a:off x="822035" y="0"/>
          <a:ext cx="951345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413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7028334"/>
              </p:ext>
            </p:extLst>
          </p:nvPr>
        </p:nvGraphicFramePr>
        <p:xfrm>
          <a:off x="720436" y="0"/>
          <a:ext cx="10049164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6354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129605"/>
              </p:ext>
            </p:extLst>
          </p:nvPr>
        </p:nvGraphicFramePr>
        <p:xfrm>
          <a:off x="1016000" y="0"/>
          <a:ext cx="967970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6031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4116113"/>
              </p:ext>
            </p:extLst>
          </p:nvPr>
        </p:nvGraphicFramePr>
        <p:xfrm>
          <a:off x="1376218" y="0"/>
          <a:ext cx="979054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9337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366226"/>
              </p:ext>
            </p:extLst>
          </p:nvPr>
        </p:nvGraphicFramePr>
        <p:xfrm>
          <a:off x="1163782" y="0"/>
          <a:ext cx="930101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2186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102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2017-02-18T20:22:43Z</dcterms:created>
  <dcterms:modified xsi:type="dcterms:W3CDTF">2017-02-18T20:44:46Z</dcterms:modified>
</cp:coreProperties>
</file>